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577C6-8604-4620-8CBE-6CE79343106B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A3E51-0560-4704-B6BF-F4FDBF342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7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3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5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4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3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7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8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4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9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2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9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846F-4326-4480-A52B-109B0B80047D}" type="datetimeFigureOut">
              <a:rPr lang="en-US" smtClean="0"/>
              <a:t>2020/06/02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A1E5B-2BB9-492E-9C63-BA9BEEBD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13898" y="1105470"/>
            <a:ext cx="11546006" cy="533627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ine 140"/>
          <p:cNvSpPr>
            <a:spLocks noChangeShapeType="1"/>
          </p:cNvSpPr>
          <p:nvPr/>
        </p:nvSpPr>
        <p:spPr bwMode="auto">
          <a:xfrm flipV="1">
            <a:off x="5313775" y="3373736"/>
            <a:ext cx="457200" cy="2"/>
          </a:xfrm>
          <a:prstGeom prst="lin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sz="800" dirty="0">
              <a:latin typeface=" Arial"/>
            </a:endParaRPr>
          </a:p>
        </p:txBody>
      </p:sp>
      <p:sp>
        <p:nvSpPr>
          <p:cNvPr id="61" name="Line 140"/>
          <p:cNvSpPr>
            <a:spLocks noChangeShapeType="1"/>
          </p:cNvSpPr>
          <p:nvPr/>
        </p:nvSpPr>
        <p:spPr bwMode="auto">
          <a:xfrm flipV="1">
            <a:off x="5770918" y="2308795"/>
            <a:ext cx="1554480" cy="0"/>
          </a:xfrm>
          <a:prstGeom prst="lin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sz="800" dirty="0">
              <a:latin typeface=" Arial"/>
            </a:endParaRPr>
          </a:p>
        </p:txBody>
      </p:sp>
      <p:sp>
        <p:nvSpPr>
          <p:cNvPr id="15" name="Title 25"/>
          <p:cNvSpPr txBox="1">
            <a:spLocks/>
          </p:cNvSpPr>
          <p:nvPr/>
        </p:nvSpPr>
        <p:spPr>
          <a:xfrm>
            <a:off x="0" y="0"/>
            <a:ext cx="1128388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ea typeface="+mj-ea"/>
                <a:cs typeface="+mj-cs"/>
              </a:rPr>
              <a:t>          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MCSG Organizational Chart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 Arial"/>
              <a:ea typeface="+mj-ea"/>
              <a:cs typeface="+mj-c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770060" y="1981983"/>
            <a:ext cx="0" cy="2651760"/>
          </a:xfrm>
          <a:prstGeom prst="lin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 bwMode="auto">
          <a:xfrm>
            <a:off x="4621220" y="1285973"/>
            <a:ext cx="2299396" cy="82296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Mission Command Support Group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(MCSG)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W8YM02</a:t>
            </a:r>
            <a:endParaRPr lang="en-US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437712" y="2523126"/>
            <a:ext cx="10831992" cy="3095978"/>
            <a:chOff x="48625" y="2870362"/>
            <a:chExt cx="11984370" cy="3949755"/>
          </a:xfrm>
          <a:solidFill>
            <a:schemeClr val="bg2">
              <a:lumMod val="90000"/>
            </a:schemeClr>
          </a:solidFill>
        </p:grpSpPr>
        <p:sp>
          <p:nvSpPr>
            <p:cNvPr id="20" name="Line 140"/>
            <p:cNvSpPr>
              <a:spLocks noChangeShapeType="1"/>
            </p:cNvSpPr>
            <p:nvPr/>
          </p:nvSpPr>
          <p:spPr bwMode="auto">
            <a:xfrm flipV="1">
              <a:off x="1539120" y="3876914"/>
              <a:ext cx="398570" cy="3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23" name="Line 140"/>
            <p:cNvSpPr>
              <a:spLocks noChangeShapeType="1"/>
            </p:cNvSpPr>
            <p:nvPr/>
          </p:nvSpPr>
          <p:spPr bwMode="auto">
            <a:xfrm flipV="1">
              <a:off x="2580708" y="3154475"/>
              <a:ext cx="6918283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46731" y="2870362"/>
              <a:ext cx="1656305" cy="580118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20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MHD/MHT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Chattanooga, TN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WRDUAA</a:t>
              </a:r>
              <a:endParaRPr lang="en-US" sz="800" spc="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625" y="3584488"/>
              <a:ext cx="1535323" cy="58791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332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Birmingham, AL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WQU6AA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625" y="4413957"/>
              <a:ext cx="1539571" cy="644122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46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Birmingham, AL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WZ1TAA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8625" y="5253096"/>
              <a:ext cx="1543953" cy="68600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23rd MHD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Chattanooga, TN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WRDVAA</a:t>
              </a:r>
              <a:endParaRPr lang="en-US" sz="800" spc="1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84233" y="3582211"/>
              <a:ext cx="1534326" cy="592574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45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</a:t>
              </a:r>
              <a:r>
                <a:rPr lang="en-US" sz="800" b="1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Gillem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, GA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WZT0AA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01825" y="4413957"/>
              <a:ext cx="1516734" cy="64412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317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</a:t>
              </a:r>
              <a:r>
                <a:rPr lang="en-US" sz="800" b="1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Gillem</a:t>
              </a:r>
              <a:r>
                <a:rPr lang="en-US" sz="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WQ7NAA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884232" y="5297250"/>
              <a:ext cx="1534327" cy="641848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28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East Point, GA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WRD1AA</a:t>
              </a:r>
              <a:endParaRPr lang="en-US" sz="800" spc="17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01825" y="6178270"/>
              <a:ext cx="1516734" cy="64184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54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MHD</a:t>
              </a:r>
            </a:p>
            <a:p>
              <a:pPr algn="ctr"/>
              <a:r>
                <a:rPr lang="en-US" sz="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New Orleans, LA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WR7PAA</a:t>
              </a:r>
              <a:endParaRPr lang="en-US" sz="800" spc="1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37" name="Line 140"/>
            <p:cNvSpPr>
              <a:spLocks noChangeShapeType="1"/>
            </p:cNvSpPr>
            <p:nvPr/>
          </p:nvSpPr>
          <p:spPr bwMode="auto">
            <a:xfrm flipH="1" flipV="1">
              <a:off x="1730698" y="3452477"/>
              <a:ext cx="767" cy="2978675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38" name="Line 140"/>
            <p:cNvSpPr>
              <a:spLocks noChangeShapeType="1"/>
            </p:cNvSpPr>
            <p:nvPr/>
          </p:nvSpPr>
          <p:spPr bwMode="auto">
            <a:xfrm>
              <a:off x="1592578" y="4712748"/>
              <a:ext cx="291655" cy="2386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39" name="Line 140"/>
            <p:cNvSpPr>
              <a:spLocks noChangeShapeType="1"/>
            </p:cNvSpPr>
            <p:nvPr/>
          </p:nvSpPr>
          <p:spPr bwMode="auto">
            <a:xfrm flipV="1">
              <a:off x="1581752" y="5596042"/>
              <a:ext cx="302481" cy="2389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40" name="Line 140"/>
            <p:cNvSpPr>
              <a:spLocks noChangeShapeType="1"/>
            </p:cNvSpPr>
            <p:nvPr/>
          </p:nvSpPr>
          <p:spPr bwMode="auto">
            <a:xfrm flipV="1">
              <a:off x="1731464" y="6436988"/>
              <a:ext cx="153907" cy="227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498990" y="2873132"/>
              <a:ext cx="1534325" cy="579345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314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PCH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Birmingham, AL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WVPYAA</a:t>
              </a:r>
              <a:endParaRPr lang="en-US" sz="800" spc="17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67630" y="5319778"/>
              <a:ext cx="1656305" cy="633442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313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Band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Birmingham, AL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WS2PAA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4" name="Line 140"/>
            <p:cNvSpPr>
              <a:spLocks noChangeShapeType="1"/>
            </p:cNvSpPr>
            <p:nvPr/>
          </p:nvSpPr>
          <p:spPr bwMode="auto">
            <a:xfrm flipH="1">
              <a:off x="7192611" y="3162804"/>
              <a:ext cx="0" cy="699938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511467" y="3573105"/>
              <a:ext cx="1521527" cy="63530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210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Cary, NC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WSQCAA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511467" y="4413956"/>
              <a:ext cx="1521527" cy="662698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319th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Jackson, SC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WTHNAA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511467" y="5297249"/>
              <a:ext cx="1521528" cy="647652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300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MPAD</a:t>
              </a:r>
            </a:p>
            <a:p>
              <a:pPr algn="ctr"/>
              <a:r>
                <a:rPr lang="en-US" sz="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</a:t>
              </a:r>
              <a:r>
                <a:rPr lang="en-US" sz="800" b="1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Gillem</a:t>
              </a:r>
              <a:r>
                <a:rPr lang="en-US" sz="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WQ7WAA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511467" y="6178269"/>
              <a:ext cx="1521528" cy="641847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204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 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Orlando, FL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WSP9AA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667923" y="3573105"/>
              <a:ext cx="1521085" cy="635302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215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MPAD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New Orleans, LA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WSQFAA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667923" y="6159611"/>
              <a:ext cx="1534325" cy="66050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209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BOD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Rome, GA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WSQKAA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659064" y="4413956"/>
              <a:ext cx="1529943" cy="666857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340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Millington, TN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WTFSAA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8667923" y="5297249"/>
              <a:ext cx="1534325" cy="65597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372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nd 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MPAD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Nashville, TN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WSP7AA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53" name="Line 140"/>
            <p:cNvSpPr>
              <a:spLocks noChangeShapeType="1"/>
            </p:cNvSpPr>
            <p:nvPr/>
          </p:nvSpPr>
          <p:spPr bwMode="auto">
            <a:xfrm flipV="1">
              <a:off x="10341137" y="3452478"/>
              <a:ext cx="18231" cy="2958878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54" name="Line 140"/>
            <p:cNvSpPr>
              <a:spLocks noChangeShapeType="1"/>
            </p:cNvSpPr>
            <p:nvPr/>
          </p:nvSpPr>
          <p:spPr bwMode="auto">
            <a:xfrm>
              <a:off x="10193388" y="3850386"/>
              <a:ext cx="305281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55" name="Line 140"/>
            <p:cNvSpPr>
              <a:spLocks noChangeShapeType="1"/>
            </p:cNvSpPr>
            <p:nvPr/>
          </p:nvSpPr>
          <p:spPr bwMode="auto">
            <a:xfrm>
              <a:off x="10186448" y="5593652"/>
              <a:ext cx="312221" cy="2389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56" name="Line 140"/>
            <p:cNvSpPr>
              <a:spLocks noChangeShapeType="1"/>
            </p:cNvSpPr>
            <p:nvPr/>
          </p:nvSpPr>
          <p:spPr bwMode="auto">
            <a:xfrm>
              <a:off x="10186448" y="6411356"/>
              <a:ext cx="32501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57" name="Line 140"/>
            <p:cNvSpPr>
              <a:spLocks noChangeShapeType="1"/>
            </p:cNvSpPr>
            <p:nvPr/>
          </p:nvSpPr>
          <p:spPr bwMode="auto">
            <a:xfrm>
              <a:off x="10193389" y="4712748"/>
              <a:ext cx="318078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 dirty="0">
                <a:latin typeface=" Arial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254097" y="3664030"/>
              <a:ext cx="1877029" cy="64412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81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st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/XVIII MCP-OD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Bragg, NC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WZ6DAA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867630" y="3573849"/>
              <a:ext cx="1656304" cy="644121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100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Band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Fort Knox, KY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WVTDAA</a:t>
              </a:r>
              <a:endParaRPr lang="en-US" sz="800" spc="17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867630" y="4447246"/>
              <a:ext cx="1656305" cy="610832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208</a:t>
              </a:r>
              <a:r>
                <a:rPr lang="en-US" sz="800" b="1" baseline="30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Band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Concord, NC</a:t>
              </a:r>
            </a:p>
            <a:p>
              <a:pPr algn="ctr"/>
              <a:r>
                <a:rPr lang="en-US" sz="8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WVS9AA</a:t>
              </a:r>
              <a:endParaRPr lang="en-US" sz="800" spc="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 Arial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7075410" y="2056351"/>
            <a:ext cx="1696540" cy="5048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HHC</a:t>
            </a:r>
          </a:p>
          <a:p>
            <a:pPr algn="ctr"/>
            <a:r>
              <a:rPr lang="en-US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Fort Jackson, SC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W8YM01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Line 140"/>
          <p:cNvSpPr>
            <a:spLocks noChangeShapeType="1"/>
          </p:cNvSpPr>
          <p:nvPr/>
        </p:nvSpPr>
        <p:spPr bwMode="auto">
          <a:xfrm flipV="1">
            <a:off x="5397181" y="4005598"/>
            <a:ext cx="365760" cy="2"/>
          </a:xfrm>
          <a:prstGeom prst="lin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sz="800" dirty="0">
              <a:latin typeface=" Arial"/>
            </a:endParaRPr>
          </a:p>
        </p:txBody>
      </p:sp>
      <p:sp>
        <p:nvSpPr>
          <p:cNvPr id="64" name="Line 140"/>
          <p:cNvSpPr>
            <a:spLocks noChangeShapeType="1"/>
          </p:cNvSpPr>
          <p:nvPr/>
        </p:nvSpPr>
        <p:spPr bwMode="auto">
          <a:xfrm flipV="1">
            <a:off x="5395445" y="4626320"/>
            <a:ext cx="365760" cy="2"/>
          </a:xfrm>
          <a:prstGeom prst="lin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sz="800" dirty="0">
              <a:latin typeface=" Arial"/>
            </a:endParaRPr>
          </a:p>
        </p:txBody>
      </p:sp>
    </p:spTree>
    <p:extLst>
      <p:ext uri="{BB962C8B-B14F-4D97-AF65-F5344CB8AC3E}">
        <p14:creationId xmlns:p14="http://schemas.microsoft.com/office/powerpoint/2010/main" val="3348262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5"/>
          <p:cNvSpPr txBox="1">
            <a:spLocks/>
          </p:cNvSpPr>
          <p:nvPr/>
        </p:nvSpPr>
        <p:spPr>
          <a:xfrm>
            <a:off x="0" y="0"/>
            <a:ext cx="1128388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ea typeface="+mj-ea"/>
                <a:cs typeface="+mj-cs"/>
              </a:rPr>
              <a:t>MCSG Staff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Organization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 Arial"/>
              <a:ea typeface="+mj-ea"/>
              <a:cs typeface="+mj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75484" y="1061943"/>
            <a:ext cx="10945504" cy="5428966"/>
            <a:chOff x="643678" y="1069894"/>
            <a:chExt cx="10945504" cy="5428966"/>
          </a:xfrm>
        </p:grpSpPr>
        <p:sp>
          <p:nvSpPr>
            <p:cNvPr id="32" name="Rectangle 31"/>
            <p:cNvSpPr/>
            <p:nvPr/>
          </p:nvSpPr>
          <p:spPr>
            <a:xfrm>
              <a:off x="643678" y="1069894"/>
              <a:ext cx="10945504" cy="54289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218634" y="1286675"/>
              <a:ext cx="8904014" cy="3985547"/>
              <a:chOff x="5336273" y="1094905"/>
              <a:chExt cx="5706563" cy="5075021"/>
            </a:xfrm>
            <a:solidFill>
              <a:srgbClr val="00B0F0"/>
            </a:solidFill>
          </p:grpSpPr>
          <p:cxnSp>
            <p:nvCxnSpPr>
              <p:cNvPr id="30" name="Straight Connector 29"/>
              <p:cNvCxnSpPr/>
              <p:nvPr/>
            </p:nvCxnSpPr>
            <p:spPr>
              <a:xfrm flipH="1">
                <a:off x="10453356" y="3494179"/>
                <a:ext cx="1505" cy="139195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035789" y="3491905"/>
                <a:ext cx="0" cy="267802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9353780" y="428871"/>
                <a:ext cx="0" cy="2136833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8304960" y="1888438"/>
                <a:ext cx="0" cy="299082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Rectangle 2"/>
              <p:cNvSpPr/>
              <p:nvPr/>
            </p:nvSpPr>
            <p:spPr bwMode="auto">
              <a:xfrm>
                <a:off x="7568121" y="1094905"/>
                <a:ext cx="1473678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COL Frederick Holmes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Commander </a:t>
                </a: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7555955" y="2235147"/>
                <a:ext cx="1473490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LTC Pedro Tajalle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Deputy Commander</a:t>
                </a:r>
                <a:endParaRPr lang="en-US" sz="1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9482398" y="1104634"/>
                <a:ext cx="1473490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CSM Mark Allen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Command Sergeant Major 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336273" y="3847866"/>
                <a:ext cx="1473490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VACANT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S1/S2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7546790" y="3834220"/>
                <a:ext cx="1473490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MAJ Olivia Soto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S3 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9569346" y="3834220"/>
                <a:ext cx="1473490" cy="82669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CPT Christa Mathurin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S4</a:t>
                </a:r>
                <a:endParaRPr lang="en-US" sz="1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7179134" y="5066290"/>
                <a:ext cx="1094865" cy="82296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0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SSG (P) Yanta Haynes Operations </a:t>
                </a:r>
                <a:r>
                  <a:rPr lang="en-US" sz="1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Sergeant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 rot="5400000">
                <a:off x="8242839" y="1277068"/>
                <a:ext cx="0" cy="442103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1222540" y="4318587"/>
              <a:ext cx="2299103" cy="64629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SFC Elizabeth Pena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Human Resources </a:t>
              </a:r>
              <a:r>
                <a:rPr lang="en-US" sz="1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Sergeant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331030" y="1126760"/>
              <a:ext cx="1200150" cy="26161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 Arial"/>
                </a:rPr>
                <a:t>4/0/5//9</a:t>
              </a:r>
              <a:endParaRPr lang="en-US" sz="1100" dirty="0">
                <a:latin typeface=" Arial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898216" y="4412995"/>
              <a:ext cx="1709928" cy="64629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Mr. Roy Hall</a:t>
              </a:r>
              <a:endParaRPr lang="en-US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Training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155135" y="5199243"/>
              <a:ext cx="2299103" cy="64629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VACANT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Human </a:t>
              </a:r>
              <a:r>
                <a:rPr lang="en-US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Resources Specialist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816666" y="4405596"/>
              <a:ext cx="1482917" cy="6492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SFC Danielle Bowen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Sr Supply Sergeant</a:t>
              </a:r>
            </a:p>
          </p:txBody>
        </p:sp>
      </p:grpSp>
      <p:cxnSp>
        <p:nvCxnSpPr>
          <p:cNvPr id="25" name="Straight Connector 24"/>
          <p:cNvCxnSpPr/>
          <p:nvPr/>
        </p:nvCxnSpPr>
        <p:spPr>
          <a:xfrm flipH="1">
            <a:off x="4980041" y="4248673"/>
            <a:ext cx="1804945" cy="7399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784986" y="4256072"/>
            <a:ext cx="0" cy="141573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980041" y="4256072"/>
            <a:ext cx="0" cy="141573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 bwMode="auto">
          <a:xfrm>
            <a:off x="9462939" y="4397645"/>
            <a:ext cx="1613228" cy="64922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Elicia A. Moore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Logistics Management 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8428916" y="4242655"/>
            <a:ext cx="1804945" cy="7399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28916" y="4256072"/>
            <a:ext cx="0" cy="141573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233861" y="4250054"/>
            <a:ext cx="0" cy="147591"/>
          </a:xfrm>
          <a:prstGeom prst="lin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696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58A3A8DAA70744BE178D6D2CB595E9" ma:contentTypeVersion="0" ma:contentTypeDescription="Create a new document." ma:contentTypeScope="" ma:versionID="9a782124a3916e17619f306a907606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94633-3C05-436F-B25C-494FB9168E9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0C2B60-D618-487F-9E16-A0E97AB464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BD1470-E0F5-43CA-A748-D972970021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220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 Arial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Soto, Olivia A MAJ  81ST RD, MCSG S3</dc:creator>
  <cp:lastModifiedBy>ESPINOSA, Jessica C SFC  99TH RD PAO</cp:lastModifiedBy>
  <cp:revision>30</cp:revision>
  <dcterms:created xsi:type="dcterms:W3CDTF">2019-05-16T18:44:12Z</dcterms:created>
  <dcterms:modified xsi:type="dcterms:W3CDTF">2020-06-03T03:05:02Z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0x0101006858A3A8DAA70744BE178D6D2CB595E9</vt:lpwstr>
  </property>
</Properties>
</file>